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lacial Indifference Bold" pitchFamily="2" charset="0"/>
      <p:regular r:id="rId34"/>
      <p:bold r:id="rId35"/>
    </p:embeddedFont>
    <p:embeddedFont>
      <p:font typeface="League Spartan" pitchFamily="2" charset="77"/>
      <p:regular r:id="rId36"/>
      <p:bold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Open Sans Bold" panose="020B0806030504020204" pitchFamily="34" charset="0"/>
      <p:regular r:id="rId42"/>
      <p:bold r:id="rId43"/>
    </p:embeddedFont>
    <p:embeddedFont>
      <p:font typeface="Open Sans Light" panose="020F0302020204030204" pitchFamily="34" charset="0"/>
      <p:regular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13" autoAdjust="0"/>
  </p:normalViewPr>
  <p:slideViewPr>
    <p:cSldViewPr>
      <p:cViewPr varScale="1">
        <p:scale>
          <a:sx n="64" d="100"/>
          <a:sy n="64" d="100"/>
        </p:scale>
        <p:origin x="200" y="6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0.sv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svg"/><Relationship Id="rId7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10" Type="http://schemas.openxmlformats.org/officeDocument/2006/relationships/image" Target="../media/image54.jpeg"/><Relationship Id="rId4" Type="http://schemas.openxmlformats.org/officeDocument/2006/relationships/image" Target="../media/image5.png"/><Relationship Id="rId9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155971" y="-451427"/>
            <a:ext cx="21549616" cy="20146580"/>
          </a:xfrm>
          <a:custGeom>
            <a:avLst/>
            <a:gdLst/>
            <a:ahLst/>
            <a:cxnLst/>
            <a:rect l="l" t="t" r="r" b="b"/>
            <a:pathLst>
              <a:path w="21549616" h="20146580">
                <a:moveTo>
                  <a:pt x="0" y="0"/>
                </a:moveTo>
                <a:lnTo>
                  <a:pt x="21549615" y="0"/>
                </a:lnTo>
                <a:lnTo>
                  <a:pt x="21549615" y="20146580"/>
                </a:lnTo>
                <a:lnTo>
                  <a:pt x="0" y="201465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7000"/>
            </a:blip>
            <a:stretch>
              <a:fillRect t="-298" r="-17948" b="-119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393644" y="-560619"/>
            <a:ext cx="7894356" cy="11408238"/>
            <a:chOff x="0" y="0"/>
            <a:chExt cx="2079172" cy="3004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79172" cy="3004639"/>
            </a:xfrm>
            <a:custGeom>
              <a:avLst/>
              <a:gdLst/>
              <a:ahLst/>
              <a:cxnLst/>
              <a:rect l="l" t="t" r="r" b="b"/>
              <a:pathLst>
                <a:path w="2079172" h="3004639">
                  <a:moveTo>
                    <a:pt x="0" y="0"/>
                  </a:moveTo>
                  <a:lnTo>
                    <a:pt x="2079172" y="0"/>
                  </a:lnTo>
                  <a:lnTo>
                    <a:pt x="2079172" y="3004639"/>
                  </a:lnTo>
                  <a:lnTo>
                    <a:pt x="0" y="3004639"/>
                  </a:lnTo>
                  <a:close/>
                </a:path>
              </a:pathLst>
            </a:custGeom>
            <a:solidFill>
              <a:srgbClr val="2F469B">
                <a:alpha val="9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69488" y="0"/>
            <a:ext cx="2202000" cy="2202000"/>
          </a:xfrm>
          <a:custGeom>
            <a:avLst/>
            <a:gdLst/>
            <a:ahLst/>
            <a:cxnLst/>
            <a:rect l="l" t="t" r="r" b="b"/>
            <a:pathLst>
              <a:path w="2202000" h="2202000">
                <a:moveTo>
                  <a:pt x="0" y="0"/>
                </a:moveTo>
                <a:lnTo>
                  <a:pt x="2202000" y="0"/>
                </a:lnTo>
                <a:lnTo>
                  <a:pt x="2202000" y="2202000"/>
                </a:lnTo>
                <a:lnTo>
                  <a:pt x="0" y="220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422092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941307" y="1498633"/>
            <a:ext cx="6765255" cy="5402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3"/>
              </a:lnSpc>
            </a:pPr>
            <a:r>
              <a:rPr lang="en-US" sz="9900">
                <a:solidFill>
                  <a:srgbClr val="FFFFFF"/>
                </a:solidFill>
                <a:latin typeface="League Spartan"/>
              </a:rPr>
              <a:t>TUSKEGEE AIRMEN GLOBAL ACADEMY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84716" y="7165015"/>
            <a:ext cx="9878436" cy="555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</a:pPr>
            <a:r>
              <a:rPr lang="en-US" sz="3271">
                <a:solidFill>
                  <a:srgbClr val="FFFFFF"/>
                </a:solidFill>
                <a:latin typeface="Glacial Indifference Bold"/>
              </a:rPr>
              <a:t>“Continuing a Legacy of Excellence”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20018" y="8323288"/>
            <a:ext cx="7963491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Bold"/>
              </a:rPr>
              <a:t>GO Team Meeting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Bold"/>
              </a:rPr>
              <a:t>September 20, 2023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Open Sans Bold"/>
              </a:rPr>
              <a:t>4:00 pm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8040" y="482925"/>
            <a:ext cx="7012746" cy="497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41633" y="341638"/>
            <a:ext cx="6376154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44000" y="1347681"/>
            <a:ext cx="7941641" cy="7910619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30422" t="-10634" r="-52858" b="-12253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82127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079288" y="6172200"/>
            <a:ext cx="2677482" cy="26774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1015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04734" y="6658318"/>
            <a:ext cx="1962872" cy="1705245"/>
          </a:xfrm>
          <a:custGeom>
            <a:avLst/>
            <a:gdLst/>
            <a:ahLst/>
            <a:cxnLst/>
            <a:rect l="l" t="t" r="r" b="b"/>
            <a:pathLst>
              <a:path w="1962872" h="1705245">
                <a:moveTo>
                  <a:pt x="0" y="0"/>
                </a:moveTo>
                <a:lnTo>
                  <a:pt x="1962872" y="0"/>
                </a:lnTo>
                <a:lnTo>
                  <a:pt x="1962872" y="1705246"/>
                </a:lnTo>
                <a:lnTo>
                  <a:pt x="0" y="1705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7861" y="1623166"/>
            <a:ext cx="8050525" cy="697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0"/>
              </a:lnSpc>
              <a:spcBef>
                <a:spcPct val="0"/>
              </a:spcBef>
            </a:pPr>
            <a:r>
              <a:rPr lang="en-US" sz="20000">
                <a:solidFill>
                  <a:srgbClr val="060507"/>
                </a:solidFill>
                <a:latin typeface="Glacial Indifference Bold"/>
              </a:rPr>
              <a:t>GMAS DATA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08880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4179" y="1327757"/>
            <a:ext cx="16119379" cy="8959243"/>
          </a:xfrm>
          <a:custGeom>
            <a:avLst/>
            <a:gdLst/>
            <a:ahLst/>
            <a:cxnLst/>
            <a:rect l="l" t="t" r="r" b="b"/>
            <a:pathLst>
              <a:path w="16119379" h="8959243">
                <a:moveTo>
                  <a:pt x="0" y="0"/>
                </a:moveTo>
                <a:lnTo>
                  <a:pt x="16119379" y="0"/>
                </a:lnTo>
                <a:lnTo>
                  <a:pt x="16119379" y="8959243"/>
                </a:lnTo>
                <a:lnTo>
                  <a:pt x="0" y="8959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30" t="-2496" r="-75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6" name="Freeform 6"/>
          <p:cNvSpPr/>
          <p:nvPr/>
        </p:nvSpPr>
        <p:spPr>
          <a:xfrm>
            <a:off x="21015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008880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25455" y="628382"/>
            <a:ext cx="830264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GMAS Overview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4179" y="1327757"/>
            <a:ext cx="15965121" cy="8959243"/>
          </a:xfrm>
          <a:custGeom>
            <a:avLst/>
            <a:gdLst/>
            <a:ahLst/>
            <a:cxnLst/>
            <a:rect l="l" t="t" r="r" b="b"/>
            <a:pathLst>
              <a:path w="15965121" h="8959243">
                <a:moveTo>
                  <a:pt x="0" y="0"/>
                </a:moveTo>
                <a:lnTo>
                  <a:pt x="15965121" y="0"/>
                </a:lnTo>
                <a:lnTo>
                  <a:pt x="15965121" y="8959243"/>
                </a:lnTo>
                <a:lnTo>
                  <a:pt x="0" y="8959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09" r="-966" b="-120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6" name="Freeform 6"/>
          <p:cNvSpPr/>
          <p:nvPr/>
        </p:nvSpPr>
        <p:spPr>
          <a:xfrm>
            <a:off x="21015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008880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25455" y="628382"/>
            <a:ext cx="830264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GMAS Overview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1070" y="312921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5"/>
                </a:lnTo>
                <a:lnTo>
                  <a:pt x="0" y="17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4509" y="1157020"/>
            <a:ext cx="16498032" cy="9258300"/>
          </a:xfrm>
          <a:custGeom>
            <a:avLst/>
            <a:gdLst/>
            <a:ahLst/>
            <a:cxnLst/>
            <a:rect l="l" t="t" r="r" b="b"/>
            <a:pathLst>
              <a:path w="16498032" h="9258300">
                <a:moveTo>
                  <a:pt x="0" y="0"/>
                </a:moveTo>
                <a:lnTo>
                  <a:pt x="16498032" y="0"/>
                </a:lnTo>
                <a:lnTo>
                  <a:pt x="1649803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4" b="-44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5" name="Freeform 5"/>
          <p:cNvSpPr/>
          <p:nvPr/>
        </p:nvSpPr>
        <p:spPr>
          <a:xfrm>
            <a:off x="3870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049540" y="181300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25455" y="389263"/>
            <a:ext cx="830264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GMAS Overview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1070" y="312921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5"/>
                </a:lnTo>
                <a:lnTo>
                  <a:pt x="0" y="17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157020"/>
            <a:ext cx="16376051" cy="9258300"/>
          </a:xfrm>
          <a:custGeom>
            <a:avLst/>
            <a:gdLst/>
            <a:ahLst/>
            <a:cxnLst/>
            <a:rect l="l" t="t" r="r" b="b"/>
            <a:pathLst>
              <a:path w="16376051" h="9258300">
                <a:moveTo>
                  <a:pt x="0" y="0"/>
                </a:moveTo>
                <a:lnTo>
                  <a:pt x="16376051" y="0"/>
                </a:lnTo>
                <a:lnTo>
                  <a:pt x="16376051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63" r="-744" b="-66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49540" y="181300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25455" y="389263"/>
            <a:ext cx="830264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GMAS Overview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1070" y="312921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5"/>
                </a:lnTo>
                <a:lnTo>
                  <a:pt x="0" y="17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157020"/>
            <a:ext cx="16376051" cy="9258300"/>
          </a:xfrm>
          <a:custGeom>
            <a:avLst/>
            <a:gdLst/>
            <a:ahLst/>
            <a:cxnLst/>
            <a:rect l="l" t="t" r="r" b="b"/>
            <a:pathLst>
              <a:path w="16376051" h="9258300">
                <a:moveTo>
                  <a:pt x="0" y="0"/>
                </a:moveTo>
                <a:lnTo>
                  <a:pt x="16376051" y="0"/>
                </a:lnTo>
                <a:lnTo>
                  <a:pt x="16376051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13" b="-41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49540" y="181300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25455" y="389263"/>
            <a:ext cx="830264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GMAS Overview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1070" y="312921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5"/>
                </a:lnTo>
                <a:lnTo>
                  <a:pt x="0" y="17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157020"/>
            <a:ext cx="16376051" cy="9258300"/>
          </a:xfrm>
          <a:custGeom>
            <a:avLst/>
            <a:gdLst/>
            <a:ahLst/>
            <a:cxnLst/>
            <a:rect l="l" t="t" r="r" b="b"/>
            <a:pathLst>
              <a:path w="16376051" h="9258300">
                <a:moveTo>
                  <a:pt x="0" y="0"/>
                </a:moveTo>
                <a:lnTo>
                  <a:pt x="16376051" y="0"/>
                </a:lnTo>
                <a:lnTo>
                  <a:pt x="16376051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19" b="-61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49540" y="181300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25455" y="389263"/>
            <a:ext cx="8302644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GMAS Overview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46121"/>
          </a:xfrm>
          <a:custGeom>
            <a:avLst/>
            <a:gdLst/>
            <a:ahLst/>
            <a:cxnLst/>
            <a:rect l="l" t="t" r="r" b="b"/>
            <a:pathLst>
              <a:path w="18288000" h="10346121">
                <a:moveTo>
                  <a:pt x="0" y="0"/>
                </a:moveTo>
                <a:lnTo>
                  <a:pt x="18288000" y="0"/>
                </a:lnTo>
                <a:lnTo>
                  <a:pt x="18288000" y="10346121"/>
                </a:lnTo>
                <a:lnTo>
                  <a:pt x="0" y="10346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144000" y="1347681"/>
            <a:ext cx="7941641" cy="7910619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29370" r="-6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079288" y="6172200"/>
            <a:ext cx="2677482" cy="26774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1015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304734" y="6658318"/>
            <a:ext cx="1962872" cy="1705245"/>
          </a:xfrm>
          <a:custGeom>
            <a:avLst/>
            <a:gdLst/>
            <a:ahLst/>
            <a:cxnLst/>
            <a:rect l="l" t="t" r="r" b="b"/>
            <a:pathLst>
              <a:path w="1962872" h="1705245">
                <a:moveTo>
                  <a:pt x="0" y="0"/>
                </a:moveTo>
                <a:lnTo>
                  <a:pt x="1962872" y="0"/>
                </a:lnTo>
                <a:lnTo>
                  <a:pt x="1962872" y="1705246"/>
                </a:lnTo>
                <a:lnTo>
                  <a:pt x="0" y="1705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7861" y="1623166"/>
            <a:ext cx="8050525" cy="697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0"/>
              </a:lnSpc>
              <a:spcBef>
                <a:spcPct val="0"/>
              </a:spcBef>
            </a:pPr>
            <a:r>
              <a:rPr lang="en-US" sz="20000">
                <a:solidFill>
                  <a:srgbClr val="060507"/>
                </a:solidFill>
                <a:latin typeface="Glacial Indifference Bold"/>
              </a:rPr>
              <a:t>MAP DATA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08880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15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2306169"/>
            <a:ext cx="18288000" cy="1803685"/>
          </a:xfrm>
          <a:custGeom>
            <a:avLst/>
            <a:gdLst/>
            <a:ahLst/>
            <a:cxnLst/>
            <a:rect l="l" t="t" r="r" b="b"/>
            <a:pathLst>
              <a:path w="18288000" h="1803685">
                <a:moveTo>
                  <a:pt x="0" y="0"/>
                </a:moveTo>
                <a:lnTo>
                  <a:pt x="18288000" y="0"/>
                </a:lnTo>
                <a:lnTo>
                  <a:pt x="18288000" y="1803685"/>
                </a:lnTo>
                <a:lnTo>
                  <a:pt x="0" y="18036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077" y="4413066"/>
            <a:ext cx="18077846" cy="1614499"/>
          </a:xfrm>
          <a:custGeom>
            <a:avLst/>
            <a:gdLst/>
            <a:ahLst/>
            <a:cxnLst/>
            <a:rect l="l" t="t" r="r" b="b"/>
            <a:pathLst>
              <a:path w="18077846" h="1614499">
                <a:moveTo>
                  <a:pt x="0" y="0"/>
                </a:moveTo>
                <a:lnTo>
                  <a:pt x="18077846" y="0"/>
                </a:lnTo>
                <a:lnTo>
                  <a:pt x="18077846" y="1614500"/>
                </a:lnTo>
                <a:lnTo>
                  <a:pt x="0" y="1614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077" y="6589541"/>
            <a:ext cx="18077846" cy="1708851"/>
          </a:xfrm>
          <a:custGeom>
            <a:avLst/>
            <a:gdLst/>
            <a:ahLst/>
            <a:cxnLst/>
            <a:rect l="l" t="t" r="r" b="b"/>
            <a:pathLst>
              <a:path w="18077846" h="1708851">
                <a:moveTo>
                  <a:pt x="0" y="0"/>
                </a:moveTo>
                <a:lnTo>
                  <a:pt x="18077846" y="0"/>
                </a:lnTo>
                <a:lnTo>
                  <a:pt x="18077846" y="1708851"/>
                </a:lnTo>
                <a:lnTo>
                  <a:pt x="0" y="17088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41712" y="847843"/>
            <a:ext cx="952833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MAP Data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08880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0154" y="1897681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OVERVIEW : ELA AND MATH COMBINED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0154" y="4052704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READING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0154" y="6018041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MATH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74831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0462" y="838356"/>
            <a:ext cx="7383849" cy="738384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1028700"/>
            <a:ext cx="7383879" cy="738384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4599" t="-57267" r="-158982" b="-38594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453696" y="5648325"/>
            <a:ext cx="3917766" cy="3902462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-173198" t="-33813" r="-168645" b="-9475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E82127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21159" y="122577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7"/>
                </a:lnTo>
                <a:lnTo>
                  <a:pt x="0" y="14315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552717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58198" y="1025497"/>
            <a:ext cx="962980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GO Team Meeting #1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91911" y="2122753"/>
            <a:ext cx="6482466" cy="7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E82127"/>
                </a:solidFill>
                <a:latin typeface="Glacial Indifference Bold"/>
              </a:rPr>
              <a:t>Agenda Topics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71462" y="2963494"/>
            <a:ext cx="7294526" cy="7778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4717" lvl="1" indent="-287359" algn="just">
              <a:lnSpc>
                <a:spcPts val="3726"/>
              </a:lnSpc>
              <a:buFont typeface="Arial"/>
              <a:buChar char="•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Call to Order</a:t>
            </a:r>
          </a:p>
          <a:p>
            <a:pPr marL="574717" lvl="1" indent="-287359" algn="just">
              <a:lnSpc>
                <a:spcPts val="3726"/>
              </a:lnSpc>
              <a:buFont typeface="Arial"/>
              <a:buChar char="•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Roll Call </a:t>
            </a:r>
          </a:p>
          <a:p>
            <a:pPr marL="574717" lvl="1" indent="-287359" algn="just">
              <a:lnSpc>
                <a:spcPts val="3726"/>
              </a:lnSpc>
              <a:buFont typeface="Arial"/>
              <a:buChar char="•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Action Item</a:t>
            </a:r>
          </a:p>
          <a:p>
            <a:pPr marL="1149435" lvl="2" indent="-383145" algn="just">
              <a:lnSpc>
                <a:spcPts val="3726"/>
              </a:lnSpc>
              <a:buFont typeface="Arial"/>
              <a:buChar char="⚬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Approval of Agenda </a:t>
            </a:r>
          </a:p>
          <a:p>
            <a:pPr marL="1149435" lvl="2" indent="-383145" algn="just">
              <a:lnSpc>
                <a:spcPts val="3726"/>
              </a:lnSpc>
              <a:buFont typeface="Arial"/>
              <a:buChar char="⚬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Previous Minutes </a:t>
            </a:r>
          </a:p>
          <a:p>
            <a:pPr marL="1149435" lvl="2" indent="-383145" algn="just">
              <a:lnSpc>
                <a:spcPts val="3726"/>
              </a:lnSpc>
              <a:buFont typeface="Arial"/>
              <a:buChar char="⚬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Fill Vacant position </a:t>
            </a:r>
          </a:p>
          <a:p>
            <a:pPr marL="574717" lvl="1" indent="-287359" algn="just">
              <a:lnSpc>
                <a:spcPts val="3726"/>
              </a:lnSpc>
              <a:buFont typeface="Arial"/>
              <a:buChar char="•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School Strategic Plan</a:t>
            </a:r>
          </a:p>
          <a:p>
            <a:pPr marL="1149435" lvl="2" indent="-383145" algn="just">
              <a:lnSpc>
                <a:spcPts val="3726"/>
              </a:lnSpc>
              <a:buFont typeface="Arial"/>
              <a:buChar char="⚬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School Priorities Review</a:t>
            </a:r>
          </a:p>
          <a:p>
            <a:pPr marL="1149435" lvl="2" indent="-383145" algn="just">
              <a:lnSpc>
                <a:spcPts val="3726"/>
              </a:lnSpc>
              <a:buFont typeface="Arial"/>
              <a:buChar char="⚬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SMART Goals</a:t>
            </a:r>
          </a:p>
          <a:p>
            <a:pPr marL="574717" lvl="1" indent="-287359" algn="just">
              <a:lnSpc>
                <a:spcPts val="3726"/>
              </a:lnSpc>
              <a:buFont typeface="Arial"/>
              <a:buChar char="•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Data Discussion </a:t>
            </a:r>
          </a:p>
          <a:p>
            <a:pPr marL="1149435" lvl="2" indent="-383145" algn="just">
              <a:lnSpc>
                <a:spcPts val="3726"/>
              </a:lnSpc>
              <a:buFont typeface="Arial"/>
              <a:buChar char="⚬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Spring MAP </a:t>
            </a:r>
          </a:p>
          <a:p>
            <a:pPr marL="1149435" lvl="2" indent="-383145" algn="just">
              <a:lnSpc>
                <a:spcPts val="3726"/>
              </a:lnSpc>
              <a:buFont typeface="Arial"/>
              <a:buChar char="⚬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GMAS Results </a:t>
            </a:r>
          </a:p>
          <a:p>
            <a:pPr marL="574717" lvl="1" indent="-287359" algn="just">
              <a:lnSpc>
                <a:spcPts val="3726"/>
              </a:lnSpc>
              <a:buFont typeface="Arial"/>
              <a:buChar char="•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Principal’s Report </a:t>
            </a:r>
          </a:p>
          <a:p>
            <a:pPr marL="1149435" lvl="2" indent="-383145" algn="just">
              <a:lnSpc>
                <a:spcPts val="3726"/>
              </a:lnSpc>
              <a:buFont typeface="Arial"/>
              <a:buChar char="⚬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Current Enrollment &amp; Leveling </a:t>
            </a:r>
          </a:p>
          <a:p>
            <a:pPr marL="1149435" lvl="2" indent="-383145" algn="just">
              <a:lnSpc>
                <a:spcPts val="3726"/>
              </a:lnSpc>
              <a:buFont typeface="Arial"/>
              <a:buChar char="⚬"/>
            </a:pPr>
            <a:r>
              <a:rPr lang="en-US" sz="2661">
                <a:solidFill>
                  <a:srgbClr val="000000"/>
                </a:solidFill>
                <a:latin typeface="Open Sans Light"/>
              </a:rPr>
              <a:t>Information about our school </a:t>
            </a:r>
          </a:p>
          <a:p>
            <a:pPr algn="just">
              <a:lnSpc>
                <a:spcPts val="3010"/>
              </a:lnSpc>
            </a:pPr>
            <a:endParaRPr lang="en-US" sz="2661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3010"/>
              </a:lnSpc>
            </a:pPr>
            <a:endParaRPr lang="en-US" sz="2661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696528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15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240" y="1744479"/>
            <a:ext cx="16287311" cy="4415486"/>
          </a:xfrm>
          <a:custGeom>
            <a:avLst/>
            <a:gdLst/>
            <a:ahLst/>
            <a:cxnLst/>
            <a:rect l="l" t="t" r="r" b="b"/>
            <a:pathLst>
              <a:path w="16287311" h="4415486">
                <a:moveTo>
                  <a:pt x="0" y="0"/>
                </a:moveTo>
                <a:lnTo>
                  <a:pt x="16287311" y="0"/>
                </a:lnTo>
                <a:lnTo>
                  <a:pt x="16287311" y="4415486"/>
                </a:lnTo>
                <a:lnTo>
                  <a:pt x="0" y="44154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3190" y="6367927"/>
            <a:ext cx="16040915" cy="3919073"/>
          </a:xfrm>
          <a:custGeom>
            <a:avLst/>
            <a:gdLst/>
            <a:ahLst/>
            <a:cxnLst/>
            <a:rect l="l" t="t" r="r" b="b"/>
            <a:pathLst>
              <a:path w="16040915" h="3919073">
                <a:moveTo>
                  <a:pt x="0" y="0"/>
                </a:moveTo>
                <a:lnTo>
                  <a:pt x="16040915" y="0"/>
                </a:lnTo>
                <a:lnTo>
                  <a:pt x="16040915" y="3919073"/>
                </a:lnTo>
                <a:lnTo>
                  <a:pt x="0" y="39190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424" r="-256" b="-62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22731" y="540075"/>
            <a:ext cx="952833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MAP Data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08880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0370" y="3161617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READING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0370" y="7968689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MATH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58300" y="0"/>
            <a:ext cx="9029700" cy="10287000"/>
            <a:chOff x="0" y="0"/>
            <a:chExt cx="120396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9236" r="38097"/>
            <a:stretch>
              <a:fillRect/>
            </a:stretch>
          </p:blipFill>
          <p:spPr>
            <a:xfrm>
              <a:off x="0" y="0"/>
              <a:ext cx="120396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781206"/>
            <a:ext cx="9258300" cy="2967862"/>
            <a:chOff x="0" y="0"/>
            <a:chExt cx="2438400" cy="7816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" cy="781659"/>
            </a:xfrm>
            <a:custGeom>
              <a:avLst/>
              <a:gdLst/>
              <a:ahLst/>
              <a:cxnLst/>
              <a:rect l="l" t="t" r="r" b="b"/>
              <a:pathLst>
                <a:path w="2438400" h="781659">
                  <a:moveTo>
                    <a:pt x="0" y="0"/>
                  </a:moveTo>
                  <a:lnTo>
                    <a:pt x="2438400" y="0"/>
                  </a:lnTo>
                  <a:lnTo>
                    <a:pt x="2438400" y="781659"/>
                  </a:lnTo>
                  <a:lnTo>
                    <a:pt x="0" y="781659"/>
                  </a:ln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34279" y="1028700"/>
            <a:ext cx="626161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Glacial Indifference Bold"/>
              </a:rPr>
              <a:t>What do you notice?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3996718"/>
            <a:ext cx="9258300" cy="2967862"/>
            <a:chOff x="0" y="0"/>
            <a:chExt cx="2438400" cy="7816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38400" cy="781659"/>
            </a:xfrm>
            <a:custGeom>
              <a:avLst/>
              <a:gdLst/>
              <a:ahLst/>
              <a:cxnLst/>
              <a:rect l="l" t="t" r="r" b="b"/>
              <a:pathLst>
                <a:path w="2438400" h="781659">
                  <a:moveTo>
                    <a:pt x="0" y="0"/>
                  </a:moveTo>
                  <a:lnTo>
                    <a:pt x="2438400" y="0"/>
                  </a:lnTo>
                  <a:lnTo>
                    <a:pt x="2438400" y="781659"/>
                  </a:lnTo>
                  <a:lnTo>
                    <a:pt x="0" y="781659"/>
                  </a:ln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7297956"/>
            <a:ext cx="9258300" cy="2967862"/>
            <a:chOff x="0" y="0"/>
            <a:chExt cx="2438400" cy="7816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8400" cy="781659"/>
            </a:xfrm>
            <a:custGeom>
              <a:avLst/>
              <a:gdLst/>
              <a:ahLst/>
              <a:cxnLst/>
              <a:rect l="l" t="t" r="r" b="b"/>
              <a:pathLst>
                <a:path w="2438400" h="781659">
                  <a:moveTo>
                    <a:pt x="0" y="0"/>
                  </a:moveTo>
                  <a:lnTo>
                    <a:pt x="2438400" y="0"/>
                  </a:lnTo>
                  <a:lnTo>
                    <a:pt x="2438400" y="781659"/>
                  </a:lnTo>
                  <a:lnTo>
                    <a:pt x="0" y="781659"/>
                  </a:ln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52742" y="4466237"/>
            <a:ext cx="626161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>
                <a:solidFill>
                  <a:srgbClr val="FFFFFF"/>
                </a:solidFill>
                <a:latin typeface="Glacial Indifference Bold"/>
              </a:rPr>
              <a:t>What are your wonderings?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1835" y="7669431"/>
            <a:ext cx="9433100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6300">
                <a:solidFill>
                  <a:srgbClr val="FFFFFF"/>
                </a:solidFill>
                <a:latin typeface="Glacial Indifference Bold"/>
              </a:rPr>
              <a:t>What additional questions do you have?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251070" y="312921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5"/>
                </a:lnTo>
                <a:lnTo>
                  <a:pt x="0" y="176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049540" y="181300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18" name="Freeform 18"/>
          <p:cNvSpPr/>
          <p:nvPr/>
        </p:nvSpPr>
        <p:spPr>
          <a:xfrm>
            <a:off x="21015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1070" y="312921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5"/>
                </a:lnTo>
                <a:lnTo>
                  <a:pt x="0" y="17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70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8180" y="1748163"/>
            <a:ext cx="18764361" cy="8702042"/>
          </a:xfrm>
          <a:custGeom>
            <a:avLst/>
            <a:gdLst/>
            <a:ahLst/>
            <a:cxnLst/>
            <a:rect l="l" t="t" r="r" b="b"/>
            <a:pathLst>
              <a:path w="18764361" h="8702042">
                <a:moveTo>
                  <a:pt x="0" y="0"/>
                </a:moveTo>
                <a:lnTo>
                  <a:pt x="18764360" y="0"/>
                </a:lnTo>
                <a:lnTo>
                  <a:pt x="18764360" y="8702042"/>
                </a:lnTo>
                <a:lnTo>
                  <a:pt x="0" y="87020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8662" y="2057400"/>
            <a:ext cx="9281942" cy="1845966"/>
            <a:chOff x="0" y="0"/>
            <a:chExt cx="2444627" cy="4861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4627" cy="486180"/>
            </a:xfrm>
            <a:custGeom>
              <a:avLst/>
              <a:gdLst/>
              <a:ahLst/>
              <a:cxnLst/>
              <a:rect l="l" t="t" r="r" b="b"/>
              <a:pathLst>
                <a:path w="2444627" h="486180">
                  <a:moveTo>
                    <a:pt x="0" y="0"/>
                  </a:moveTo>
                  <a:lnTo>
                    <a:pt x="2444627" y="0"/>
                  </a:lnTo>
                  <a:lnTo>
                    <a:pt x="2444627" y="486180"/>
                  </a:lnTo>
                  <a:lnTo>
                    <a:pt x="0" y="4861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49540" y="181300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90798" y="1000125"/>
            <a:ext cx="1057961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Timeline for GO Teams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09710" y="1028700"/>
            <a:ext cx="5486400" cy="8229600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91926" r="-24679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941032" y="1028700"/>
            <a:ext cx="3983108" cy="398310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53260" t="-29040" r="-66507" b="-1765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941032" y="5275192"/>
            <a:ext cx="9957770" cy="3983108"/>
            <a:chOff x="0" y="0"/>
            <a:chExt cx="6350000" cy="254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4"/>
              <a:stretch>
                <a:fillRect t="-11799" b="-3141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171789" y="1028700"/>
            <a:ext cx="5727012" cy="3983108"/>
            <a:chOff x="0" y="0"/>
            <a:chExt cx="1167871" cy="8122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7871" cy="812248"/>
            </a:xfrm>
            <a:custGeom>
              <a:avLst/>
              <a:gdLst/>
              <a:ahLst/>
              <a:cxnLst/>
              <a:rect l="l" t="t" r="r" b="b"/>
              <a:pathLst>
                <a:path w="1167871" h="812248">
                  <a:moveTo>
                    <a:pt x="40555" y="0"/>
                  </a:moveTo>
                  <a:lnTo>
                    <a:pt x="1127316" y="0"/>
                  </a:lnTo>
                  <a:cubicBezTo>
                    <a:pt x="1149714" y="0"/>
                    <a:pt x="1167871" y="18157"/>
                    <a:pt x="1167871" y="40555"/>
                  </a:cubicBezTo>
                  <a:lnTo>
                    <a:pt x="1167871" y="771694"/>
                  </a:lnTo>
                  <a:cubicBezTo>
                    <a:pt x="1167871" y="782450"/>
                    <a:pt x="1163598" y="792765"/>
                    <a:pt x="1155993" y="800370"/>
                  </a:cubicBezTo>
                  <a:cubicBezTo>
                    <a:pt x="1148387" y="807976"/>
                    <a:pt x="1138072" y="812248"/>
                    <a:pt x="1127316" y="812248"/>
                  </a:cubicBezTo>
                  <a:lnTo>
                    <a:pt x="40555" y="812248"/>
                  </a:lnTo>
                  <a:cubicBezTo>
                    <a:pt x="29799" y="812248"/>
                    <a:pt x="19484" y="807976"/>
                    <a:pt x="11878" y="800370"/>
                  </a:cubicBezTo>
                  <a:cubicBezTo>
                    <a:pt x="4273" y="792765"/>
                    <a:pt x="0" y="782450"/>
                    <a:pt x="0" y="771694"/>
                  </a:cubicBezTo>
                  <a:lnTo>
                    <a:pt x="0" y="40555"/>
                  </a:lnTo>
                  <a:cubicBezTo>
                    <a:pt x="0" y="29799"/>
                    <a:pt x="4273" y="19484"/>
                    <a:pt x="11878" y="11878"/>
                  </a:cubicBezTo>
                  <a:cubicBezTo>
                    <a:pt x="19484" y="4273"/>
                    <a:pt x="29799" y="0"/>
                    <a:pt x="40555" y="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617127" y="2442200"/>
            <a:ext cx="4999939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19"/>
              </a:lnSpc>
            </a:pPr>
            <a:r>
              <a:rPr lang="en-US" sz="6599">
                <a:solidFill>
                  <a:srgbClr val="FFFFFF"/>
                </a:solidFill>
                <a:latin typeface="Glacial Indifference Bold"/>
              </a:rPr>
              <a:t>QUESTIONS?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6678001" y="463734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6329" y="238450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86196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76472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78001" y="463734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329" y="238450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8000"/>
            </a:blip>
            <a:stretch>
              <a:fillRect t="-12666" b="-1266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1112355" y="3338354"/>
            <a:ext cx="19644605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2F469B"/>
                </a:solidFill>
                <a:latin typeface="Glacial Indifference Bold"/>
              </a:rPr>
              <a:t>PRINCIPAL'S REPORT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04782" y="5424329"/>
            <a:ext cx="9878436" cy="472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2771">
                <a:solidFill>
                  <a:srgbClr val="E82127"/>
                </a:solidFill>
                <a:latin typeface="Glacial Indifference Bold"/>
              </a:rPr>
              <a:t>“Conituning a Legacy of Excellence”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86196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2F469B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76472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2F469B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0462" y="838356"/>
            <a:ext cx="7383849" cy="7383849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BBEC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28700" y="1028700"/>
            <a:ext cx="7383879" cy="7383849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b="-2376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368566" y="5591524"/>
            <a:ext cx="3917766" cy="3902462"/>
            <a:chOff x="0" y="0"/>
            <a:chExt cx="6502400" cy="6477000"/>
          </a:xfrm>
        </p:grpSpPr>
        <p:sp>
          <p:nvSpPr>
            <p:cNvPr id="8" name="Freeform 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16703" r="-289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9045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6678001" y="463734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6329" y="238450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27882" y="7542755"/>
            <a:ext cx="8033526" cy="2173778"/>
          </a:xfrm>
          <a:custGeom>
            <a:avLst/>
            <a:gdLst/>
            <a:ahLst/>
            <a:cxnLst/>
            <a:rect l="l" t="t" r="r" b="b"/>
            <a:pathLst>
              <a:path w="8033526" h="2173778">
                <a:moveTo>
                  <a:pt x="0" y="0"/>
                </a:moveTo>
                <a:lnTo>
                  <a:pt x="8033527" y="0"/>
                </a:lnTo>
                <a:lnTo>
                  <a:pt x="8033527" y="2173778"/>
                </a:lnTo>
                <a:lnTo>
                  <a:pt x="0" y="21737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551991" y="1164025"/>
            <a:ext cx="10584257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en-US" sz="6500">
                <a:solidFill>
                  <a:srgbClr val="2F469B"/>
                </a:solidFill>
                <a:latin typeface="Glacial Indifference Bold"/>
              </a:rPr>
              <a:t>Beginning of the Year Data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86332" y="2164150"/>
            <a:ext cx="316383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E82127"/>
                </a:solidFill>
                <a:latin typeface="Glacial Indifference Bold"/>
              </a:rPr>
              <a:t>Actual Enrollment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34600" y="2898775"/>
            <a:ext cx="2315567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PK- 19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K- 65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1- 86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2- 90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3- 69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4- 80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5- 65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Open Sans Bold"/>
            </a:endParaRP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Total: 474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Funding: 455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24004" y="7018880"/>
            <a:ext cx="584023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E82127"/>
                </a:solidFill>
                <a:latin typeface="Glacial Indifference Bold"/>
              </a:rPr>
              <a:t>Leveling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86196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76472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62434" y="2898775"/>
            <a:ext cx="2315567" cy="316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PK- N/A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K- </a:t>
            </a:r>
            <a:r>
              <a:rPr lang="en-US" sz="2000">
                <a:solidFill>
                  <a:srgbClr val="E82127"/>
                </a:solidFill>
                <a:latin typeface="Open Sans Bold"/>
              </a:rPr>
              <a:t>73  -8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1- </a:t>
            </a:r>
            <a:r>
              <a:rPr lang="en-US" sz="2000">
                <a:solidFill>
                  <a:srgbClr val="E82127"/>
                </a:solidFill>
                <a:latin typeface="Open Sans Bold"/>
              </a:rPr>
              <a:t>91  -5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2- </a:t>
            </a:r>
            <a:r>
              <a:rPr lang="en-US" sz="2000">
                <a:solidFill>
                  <a:srgbClr val="0B9B52"/>
                </a:solidFill>
                <a:latin typeface="Open Sans Bold"/>
              </a:rPr>
              <a:t>86  +4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3- </a:t>
            </a:r>
            <a:r>
              <a:rPr lang="en-US" sz="2000">
                <a:solidFill>
                  <a:srgbClr val="E82127"/>
                </a:solidFill>
                <a:latin typeface="Open Sans Bold"/>
              </a:rPr>
              <a:t>76  -7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4- </a:t>
            </a:r>
            <a:r>
              <a:rPr lang="en-US" sz="2000">
                <a:solidFill>
                  <a:srgbClr val="E82127"/>
                </a:solidFill>
                <a:latin typeface="Open Sans Bold"/>
              </a:rPr>
              <a:t>85  -5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5- </a:t>
            </a:r>
            <a:r>
              <a:rPr lang="en-US" sz="2000">
                <a:solidFill>
                  <a:srgbClr val="E82127"/>
                </a:solidFill>
                <a:latin typeface="Open Sans Bold"/>
              </a:rPr>
              <a:t>75  -10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E82127"/>
              </a:solidFill>
              <a:latin typeface="Open Sans Bold"/>
            </a:endParaRP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Bold"/>
              </a:rPr>
              <a:t>Total: 486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427500" y="2164150"/>
            <a:ext cx="4333908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E82127"/>
                </a:solidFill>
                <a:latin typeface="Glacial Indifference Bold"/>
              </a:rPr>
              <a:t>Projected Enrollment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70231" y="264059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87632" y="6139222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58498" y="2643180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5"/>
                </a:lnTo>
                <a:lnTo>
                  <a:pt x="0" y="176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58498" y="6157927"/>
            <a:ext cx="1148428" cy="157909"/>
          </a:xfrm>
          <a:custGeom>
            <a:avLst/>
            <a:gdLst/>
            <a:ahLst/>
            <a:cxnLst/>
            <a:rect l="l" t="t" r="r" b="b"/>
            <a:pathLst>
              <a:path w="1148428" h="157909">
                <a:moveTo>
                  <a:pt x="0" y="0"/>
                </a:moveTo>
                <a:lnTo>
                  <a:pt x="1148428" y="0"/>
                </a:lnTo>
                <a:lnTo>
                  <a:pt x="1148428" y="157909"/>
                </a:lnTo>
                <a:lnTo>
                  <a:pt x="0" y="1579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78001" y="463734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329" y="238450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3221" y="3431977"/>
            <a:ext cx="2965950" cy="2160200"/>
          </a:xfrm>
          <a:custGeom>
            <a:avLst/>
            <a:gdLst/>
            <a:ahLst/>
            <a:cxnLst/>
            <a:rect l="l" t="t" r="r" b="b"/>
            <a:pathLst>
              <a:path w="2965950" h="2160200">
                <a:moveTo>
                  <a:pt x="0" y="0"/>
                </a:moveTo>
                <a:lnTo>
                  <a:pt x="2965950" y="0"/>
                </a:lnTo>
                <a:lnTo>
                  <a:pt x="2965950" y="2160200"/>
                </a:lnTo>
                <a:lnTo>
                  <a:pt x="0" y="2160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9146" t="-40376" r="-67749" b="-1004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17887" y="1141370"/>
            <a:ext cx="9528338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Things to Highlight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28818" y="2750537"/>
            <a:ext cx="481221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E82127"/>
                </a:solidFill>
                <a:latin typeface="Glacial Indifference Bold"/>
              </a:rPr>
              <a:t>Academics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40028" y="3277731"/>
            <a:ext cx="4779604" cy="316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Increased percentage of proficient and distinguished students in 3 out of 5 grade-levels in reading from Spring 23 to Fall 23</a:t>
            </a: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Increased percentage of proficient and distinguished students in every grade-level in math from Spring 23 to Fall 23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440028" y="7443604"/>
            <a:ext cx="485157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In house full- time housing support for families in need of lawyer services for adequate housing needs.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58498" y="3480802"/>
            <a:ext cx="5703972" cy="211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Our first academic family engagement event of the year was a huge success. We increased our parent engagement by over 100% from participation from last year! We are excited and gearing up for our next family engagement event STEM-ober on October 27! See you there.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258498" y="7946841"/>
            <a:ext cx="5703972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Donated over $300 dollars towards the purchase of new uniforms for students in need. </a:t>
            </a:r>
          </a:p>
          <a:p>
            <a:pPr algn="just">
              <a:lnSpc>
                <a:spcPts val="2800"/>
              </a:lnSpc>
            </a:pPr>
            <a:endParaRPr lang="en-US" sz="2000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Open Sans Light"/>
              </a:rPr>
              <a:t>Donation of gently used uniforms for students in need.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7507" y="6356639"/>
            <a:ext cx="481221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E82127"/>
                </a:solidFill>
                <a:latin typeface="Glacial Indifference Bold"/>
              </a:rPr>
              <a:t>Partners- AVLF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36860" y="2801481"/>
            <a:ext cx="481221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E82127"/>
                </a:solidFill>
                <a:latin typeface="Glacial Indifference Bold"/>
              </a:rPr>
              <a:t>Family Engagement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58498" y="6446042"/>
            <a:ext cx="6029502" cy="141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5"/>
              </a:lnSpc>
            </a:pPr>
            <a:r>
              <a:rPr lang="en-US" sz="2682">
                <a:solidFill>
                  <a:srgbClr val="E82127"/>
                </a:solidFill>
                <a:latin typeface="Glacial Indifference Bold"/>
              </a:rPr>
              <a:t>Westview Community Organization-  Westview Winddown Wed./ Genuine Parts Company.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86196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476472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20" name="Freeform 20"/>
          <p:cNvSpPr/>
          <p:nvPr/>
        </p:nvSpPr>
        <p:spPr>
          <a:xfrm>
            <a:off x="263916" y="6987992"/>
            <a:ext cx="2965950" cy="2160200"/>
          </a:xfrm>
          <a:custGeom>
            <a:avLst/>
            <a:gdLst/>
            <a:ahLst/>
            <a:cxnLst/>
            <a:rect l="l" t="t" r="r" b="b"/>
            <a:pathLst>
              <a:path w="2965950" h="2160200">
                <a:moveTo>
                  <a:pt x="0" y="0"/>
                </a:moveTo>
                <a:lnTo>
                  <a:pt x="2965950" y="0"/>
                </a:lnTo>
                <a:lnTo>
                  <a:pt x="2965950" y="2160200"/>
                </a:lnTo>
                <a:lnTo>
                  <a:pt x="0" y="2160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965" b="-27077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144000" y="3515856"/>
            <a:ext cx="2965950" cy="2160200"/>
          </a:xfrm>
          <a:custGeom>
            <a:avLst/>
            <a:gdLst/>
            <a:ahLst/>
            <a:cxnLst/>
            <a:rect l="l" t="t" r="r" b="b"/>
            <a:pathLst>
              <a:path w="2965950" h="2160200">
                <a:moveTo>
                  <a:pt x="0" y="0"/>
                </a:moveTo>
                <a:lnTo>
                  <a:pt x="2965950" y="0"/>
                </a:lnTo>
                <a:lnTo>
                  <a:pt x="2965950" y="2160200"/>
                </a:lnTo>
                <a:lnTo>
                  <a:pt x="0" y="2160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604" b="-3604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144000" y="6549842"/>
            <a:ext cx="2965950" cy="2160200"/>
          </a:xfrm>
          <a:custGeom>
            <a:avLst/>
            <a:gdLst/>
            <a:ahLst/>
            <a:cxnLst/>
            <a:rect l="l" t="t" r="r" b="b"/>
            <a:pathLst>
              <a:path w="2965950" h="2160200">
                <a:moveTo>
                  <a:pt x="0" y="0"/>
                </a:moveTo>
                <a:lnTo>
                  <a:pt x="2965950" y="0"/>
                </a:lnTo>
                <a:lnTo>
                  <a:pt x="2965950" y="2160200"/>
                </a:lnTo>
                <a:lnTo>
                  <a:pt x="0" y="2160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9839"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a computer lab&#10;&#10;Description automatically generated">
            <a:extLst>
              <a:ext uri="{FF2B5EF4-FFF2-40B4-BE49-F238E27FC236}">
                <a16:creationId xmlns:a16="http://schemas.microsoft.com/office/drawing/2014/main" id="{373198DB-2DB2-BB72-3084-330D70D2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0400" cy="126009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4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07672" y="1670008"/>
            <a:ext cx="7941641" cy="7910619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223" t="-5452" r="223" b="-545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294634" y="7257330"/>
            <a:ext cx="2677482" cy="26774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678001" y="463734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6329" y="238450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465294" y="7427990"/>
            <a:ext cx="2336161" cy="2336161"/>
          </a:xfrm>
          <a:custGeom>
            <a:avLst/>
            <a:gdLst/>
            <a:ahLst/>
            <a:cxnLst/>
            <a:rect l="l" t="t" r="r" b="b"/>
            <a:pathLst>
              <a:path w="2336161" h="2336161">
                <a:moveTo>
                  <a:pt x="0" y="0"/>
                </a:moveTo>
                <a:lnTo>
                  <a:pt x="2336162" y="0"/>
                </a:lnTo>
                <a:lnTo>
                  <a:pt x="2336162" y="2336162"/>
                </a:lnTo>
                <a:lnTo>
                  <a:pt x="0" y="2336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34047" y="2341765"/>
            <a:ext cx="9580036" cy="5060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965"/>
              </a:lnSpc>
            </a:pPr>
            <a:r>
              <a:rPr lang="en-US" sz="14261">
                <a:solidFill>
                  <a:srgbClr val="FFFFFF"/>
                </a:solidFill>
                <a:latin typeface="Glacial Indifference Bold"/>
              </a:rPr>
              <a:t>PUBLIC </a:t>
            </a:r>
          </a:p>
          <a:p>
            <a:pPr>
              <a:lnSpc>
                <a:spcPts val="20665"/>
              </a:lnSpc>
              <a:spcBef>
                <a:spcPct val="0"/>
              </a:spcBef>
            </a:pPr>
            <a:r>
              <a:rPr lang="en-US" sz="14761">
                <a:solidFill>
                  <a:srgbClr val="FFFFFF"/>
                </a:solidFill>
                <a:latin typeface="Glacial Indifference Bold"/>
              </a:rPr>
              <a:t>COMMENT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86196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76472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66810" y="1720204"/>
            <a:ext cx="359241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Roll Call</a:t>
            </a:r>
          </a:p>
        </p:txBody>
      </p:sp>
      <p:sp>
        <p:nvSpPr>
          <p:cNvPr id="3" name="Freeform 3"/>
          <p:cNvSpPr/>
          <p:nvPr/>
        </p:nvSpPr>
        <p:spPr>
          <a:xfrm>
            <a:off x="16430586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8323" y="37571"/>
            <a:ext cx="1982257" cy="1982257"/>
          </a:xfrm>
          <a:custGeom>
            <a:avLst/>
            <a:gdLst/>
            <a:ahLst/>
            <a:cxnLst/>
            <a:rect l="l" t="t" r="r" b="b"/>
            <a:pathLst>
              <a:path w="1982257" h="1982257">
                <a:moveTo>
                  <a:pt x="0" y="0"/>
                </a:moveTo>
                <a:lnTo>
                  <a:pt x="1982258" y="0"/>
                </a:lnTo>
                <a:lnTo>
                  <a:pt x="1982258" y="1982258"/>
                </a:lnTo>
                <a:lnTo>
                  <a:pt x="0" y="198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52717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52282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479243" y="1630769"/>
            <a:ext cx="2525769" cy="252576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656734" y="2478048"/>
            <a:ext cx="2170787" cy="3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Renina Knapp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56734" y="2896237"/>
            <a:ext cx="2170787" cy="34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1960">
                <a:solidFill>
                  <a:srgbClr val="FFFFFF"/>
                </a:solidFill>
                <a:latin typeface="Open Sans"/>
              </a:rPr>
              <a:t>Chair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479243" y="4482684"/>
            <a:ext cx="2525769" cy="252576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656734" y="5250054"/>
            <a:ext cx="2170787" cy="3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Janay Boyd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479243" y="7256104"/>
            <a:ext cx="2525769" cy="252576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656734" y="8023473"/>
            <a:ext cx="2170787" cy="3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Camri Dorsey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56734" y="8460712"/>
            <a:ext cx="2170787" cy="24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4"/>
              </a:lnSpc>
            </a:pPr>
            <a:r>
              <a:rPr lang="en-US" sz="1460">
                <a:solidFill>
                  <a:srgbClr val="FFFFFF"/>
                </a:solidFill>
                <a:latin typeface="Open Sans Light"/>
              </a:rPr>
              <a:t>Staff Representiatove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301062" y="1630769"/>
            <a:ext cx="2525769" cy="252576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301062" y="4452983"/>
            <a:ext cx="2525769" cy="2525769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478554" y="5220353"/>
            <a:ext cx="2170787" cy="3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Jackie Thrash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478554" y="5648067"/>
            <a:ext cx="2170787" cy="314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4"/>
              </a:lnSpc>
            </a:pPr>
            <a:r>
              <a:rPr lang="en-US" sz="1860">
                <a:solidFill>
                  <a:srgbClr val="FFFFFF"/>
                </a:solidFill>
                <a:latin typeface="Open Sans Light"/>
              </a:rPr>
              <a:t>Community Partner 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301062" y="7226403"/>
            <a:ext cx="2525769" cy="2525769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0478554" y="7993772"/>
            <a:ext cx="2170787" cy="3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Sabine Alozie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478554" y="8431011"/>
            <a:ext cx="2170787" cy="24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4"/>
              </a:lnSpc>
            </a:pPr>
            <a:r>
              <a:rPr lang="en-US" sz="1460">
                <a:solidFill>
                  <a:srgbClr val="FFFFFF"/>
                </a:solidFill>
                <a:latin typeface="Open Sans Light"/>
              </a:rPr>
              <a:t>Parent 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3303082" y="1554134"/>
            <a:ext cx="2525769" cy="2525769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3303082" y="4482684"/>
            <a:ext cx="2525769" cy="2525769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449062" y="7226403"/>
            <a:ext cx="2525769" cy="2525769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3626553" y="7993772"/>
            <a:ext cx="2170787" cy="3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Vacant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626553" y="8431011"/>
            <a:ext cx="2170787" cy="24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4"/>
              </a:lnSpc>
            </a:pPr>
            <a:r>
              <a:rPr lang="en-US" sz="1460">
                <a:solidFill>
                  <a:srgbClr val="FFFFFF"/>
                </a:solidFill>
                <a:latin typeface="Open Sans Light"/>
              </a:rPr>
              <a:t>Parent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887065" y="2912022"/>
            <a:ext cx="5439014" cy="5439014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847993" y="4813442"/>
            <a:ext cx="3517157" cy="617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9"/>
              </a:lnSpc>
            </a:pPr>
            <a:r>
              <a:rPr lang="en-US" sz="3549">
                <a:solidFill>
                  <a:srgbClr val="FFFFFF"/>
                </a:solidFill>
                <a:latin typeface="Glacial Indifference Bold"/>
              </a:rPr>
              <a:t>Melanie Sithole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942062" y="5527462"/>
            <a:ext cx="3517157" cy="40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2366">
                <a:solidFill>
                  <a:srgbClr val="FFFFFF"/>
                </a:solidFill>
                <a:latin typeface="Open Sans Light"/>
              </a:rPr>
              <a:t>Principal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0568653" y="2488429"/>
            <a:ext cx="2170787" cy="3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Am’ri Jones 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478554" y="2896237"/>
            <a:ext cx="2170787" cy="34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1960">
                <a:solidFill>
                  <a:srgbClr val="FFFFFF"/>
                </a:solidFill>
                <a:latin typeface="Open Sans"/>
              </a:rPr>
              <a:t>Vice- Chair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569782" y="2488429"/>
            <a:ext cx="2170787" cy="3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6"/>
              </a:lnSpc>
            </a:pPr>
            <a:r>
              <a:rPr lang="en-US" sz="2190">
                <a:solidFill>
                  <a:srgbClr val="FFFFFF"/>
                </a:solidFill>
                <a:latin typeface="Glacial Indifference Bold"/>
              </a:rPr>
              <a:t>Alexis White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480573" y="2896237"/>
            <a:ext cx="2170787" cy="34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1960">
                <a:solidFill>
                  <a:srgbClr val="FFFFFF"/>
                </a:solidFill>
                <a:latin typeface="Open Sans"/>
              </a:rPr>
              <a:t>Secretary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644904" y="5697944"/>
            <a:ext cx="2170787" cy="34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4"/>
              </a:lnSpc>
            </a:pPr>
            <a:r>
              <a:rPr lang="en-US" sz="1960">
                <a:solidFill>
                  <a:srgbClr val="FFFFFF"/>
                </a:solidFill>
                <a:latin typeface="Open Sans"/>
              </a:rPr>
              <a:t>Cluster Advisory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493582" y="5715724"/>
            <a:ext cx="2170787" cy="314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4"/>
              </a:lnSpc>
            </a:pPr>
            <a:r>
              <a:rPr lang="en-US" sz="1860">
                <a:solidFill>
                  <a:srgbClr val="FFFFFF"/>
                </a:solidFill>
                <a:latin typeface="Open Sans Light"/>
              </a:rPr>
              <a:t>Community Partner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493582" y="5220353"/>
            <a:ext cx="2170787" cy="33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6"/>
              </a:lnSpc>
            </a:pPr>
            <a:r>
              <a:rPr lang="en-US" sz="1890">
                <a:solidFill>
                  <a:srgbClr val="FFFFFF"/>
                </a:solidFill>
                <a:latin typeface="Glacial Indifference Bold"/>
              </a:rPr>
              <a:t>Charlese Malcom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74831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09710" y="3243618"/>
            <a:ext cx="3747206" cy="5620809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39772" r="-8494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390721" y="1686312"/>
            <a:ext cx="7934290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Action Items: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158076" y="3605101"/>
            <a:ext cx="3804913" cy="2199084"/>
            <a:chOff x="0" y="0"/>
            <a:chExt cx="775910" cy="4484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75910" cy="448445"/>
            </a:xfrm>
            <a:custGeom>
              <a:avLst/>
              <a:gdLst/>
              <a:ahLst/>
              <a:cxnLst/>
              <a:rect l="l" t="t" r="r" b="b"/>
              <a:pathLst>
                <a:path w="775910" h="448445">
                  <a:moveTo>
                    <a:pt x="61041" y="0"/>
                  </a:moveTo>
                  <a:lnTo>
                    <a:pt x="714869" y="0"/>
                  </a:lnTo>
                  <a:cubicBezTo>
                    <a:pt x="731058" y="0"/>
                    <a:pt x="746584" y="6431"/>
                    <a:pt x="758032" y="17879"/>
                  </a:cubicBezTo>
                  <a:cubicBezTo>
                    <a:pt x="769479" y="29326"/>
                    <a:pt x="775910" y="44852"/>
                    <a:pt x="775910" y="61041"/>
                  </a:cubicBezTo>
                  <a:lnTo>
                    <a:pt x="775910" y="387403"/>
                  </a:lnTo>
                  <a:cubicBezTo>
                    <a:pt x="775910" y="403592"/>
                    <a:pt x="769479" y="419118"/>
                    <a:pt x="758032" y="430566"/>
                  </a:cubicBezTo>
                  <a:cubicBezTo>
                    <a:pt x="746584" y="442013"/>
                    <a:pt x="731058" y="448445"/>
                    <a:pt x="714869" y="448445"/>
                  </a:cubicBezTo>
                  <a:lnTo>
                    <a:pt x="61041" y="448445"/>
                  </a:lnTo>
                  <a:cubicBezTo>
                    <a:pt x="44852" y="448445"/>
                    <a:pt x="29326" y="442013"/>
                    <a:pt x="17879" y="430566"/>
                  </a:cubicBezTo>
                  <a:cubicBezTo>
                    <a:pt x="6431" y="419118"/>
                    <a:pt x="0" y="403592"/>
                    <a:pt x="0" y="387403"/>
                  </a:cubicBezTo>
                  <a:lnTo>
                    <a:pt x="0" y="61041"/>
                  </a:lnTo>
                  <a:cubicBezTo>
                    <a:pt x="0" y="44852"/>
                    <a:pt x="6431" y="29326"/>
                    <a:pt x="17879" y="17879"/>
                  </a:cubicBezTo>
                  <a:cubicBezTo>
                    <a:pt x="29326" y="6431"/>
                    <a:pt x="44852" y="0"/>
                    <a:pt x="61041" y="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325010" y="3243618"/>
            <a:ext cx="3747206" cy="5620809"/>
            <a:chOff x="0" y="0"/>
            <a:chExt cx="6350000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80212" r="-69787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3273376" y="3605101"/>
            <a:ext cx="3804913" cy="2199084"/>
            <a:chOff x="0" y="0"/>
            <a:chExt cx="775910" cy="4484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75910" cy="448445"/>
            </a:xfrm>
            <a:custGeom>
              <a:avLst/>
              <a:gdLst/>
              <a:ahLst/>
              <a:cxnLst/>
              <a:rect l="l" t="t" r="r" b="b"/>
              <a:pathLst>
                <a:path w="775910" h="448445">
                  <a:moveTo>
                    <a:pt x="61041" y="0"/>
                  </a:moveTo>
                  <a:lnTo>
                    <a:pt x="714869" y="0"/>
                  </a:lnTo>
                  <a:cubicBezTo>
                    <a:pt x="731058" y="0"/>
                    <a:pt x="746584" y="6431"/>
                    <a:pt x="758032" y="17879"/>
                  </a:cubicBezTo>
                  <a:cubicBezTo>
                    <a:pt x="769479" y="29326"/>
                    <a:pt x="775910" y="44852"/>
                    <a:pt x="775910" y="61041"/>
                  </a:cubicBezTo>
                  <a:lnTo>
                    <a:pt x="775910" y="387403"/>
                  </a:lnTo>
                  <a:cubicBezTo>
                    <a:pt x="775910" y="403592"/>
                    <a:pt x="769479" y="419118"/>
                    <a:pt x="758032" y="430566"/>
                  </a:cubicBezTo>
                  <a:cubicBezTo>
                    <a:pt x="746584" y="442013"/>
                    <a:pt x="731058" y="448445"/>
                    <a:pt x="714869" y="448445"/>
                  </a:cubicBezTo>
                  <a:lnTo>
                    <a:pt x="61041" y="448445"/>
                  </a:lnTo>
                  <a:cubicBezTo>
                    <a:pt x="44852" y="448445"/>
                    <a:pt x="29326" y="442013"/>
                    <a:pt x="17879" y="430566"/>
                  </a:cubicBezTo>
                  <a:cubicBezTo>
                    <a:pt x="6431" y="419118"/>
                    <a:pt x="0" y="403592"/>
                    <a:pt x="0" y="387403"/>
                  </a:cubicBezTo>
                  <a:lnTo>
                    <a:pt x="0" y="61041"/>
                  </a:lnTo>
                  <a:cubicBezTo>
                    <a:pt x="0" y="44852"/>
                    <a:pt x="6431" y="29326"/>
                    <a:pt x="17879" y="17879"/>
                  </a:cubicBezTo>
                  <a:cubicBezTo>
                    <a:pt x="29326" y="6431"/>
                    <a:pt x="44852" y="0"/>
                    <a:pt x="61041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430586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58323" y="37571"/>
            <a:ext cx="1982257" cy="1982257"/>
          </a:xfrm>
          <a:custGeom>
            <a:avLst/>
            <a:gdLst/>
            <a:ahLst/>
            <a:cxnLst/>
            <a:rect l="l" t="t" r="r" b="b"/>
            <a:pathLst>
              <a:path w="1982257" h="1982257">
                <a:moveTo>
                  <a:pt x="0" y="0"/>
                </a:moveTo>
                <a:lnTo>
                  <a:pt x="1982258" y="0"/>
                </a:lnTo>
                <a:lnTo>
                  <a:pt x="1982258" y="1982258"/>
                </a:lnTo>
                <a:lnTo>
                  <a:pt x="0" y="19822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5129547" y="6181018"/>
            <a:ext cx="3804913" cy="2156486"/>
            <a:chOff x="0" y="0"/>
            <a:chExt cx="775910" cy="43975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75910" cy="439758"/>
            </a:xfrm>
            <a:custGeom>
              <a:avLst/>
              <a:gdLst/>
              <a:ahLst/>
              <a:cxnLst/>
              <a:rect l="l" t="t" r="r" b="b"/>
              <a:pathLst>
                <a:path w="775910" h="439758">
                  <a:moveTo>
                    <a:pt x="61041" y="0"/>
                  </a:moveTo>
                  <a:lnTo>
                    <a:pt x="714869" y="0"/>
                  </a:lnTo>
                  <a:cubicBezTo>
                    <a:pt x="731058" y="0"/>
                    <a:pt x="746584" y="6431"/>
                    <a:pt x="758032" y="17879"/>
                  </a:cubicBezTo>
                  <a:cubicBezTo>
                    <a:pt x="769479" y="29326"/>
                    <a:pt x="775910" y="44852"/>
                    <a:pt x="775910" y="61041"/>
                  </a:cubicBezTo>
                  <a:lnTo>
                    <a:pt x="775910" y="378716"/>
                  </a:lnTo>
                  <a:cubicBezTo>
                    <a:pt x="775910" y="394905"/>
                    <a:pt x="769479" y="410432"/>
                    <a:pt x="758032" y="421879"/>
                  </a:cubicBezTo>
                  <a:cubicBezTo>
                    <a:pt x="746584" y="433327"/>
                    <a:pt x="731058" y="439758"/>
                    <a:pt x="714869" y="439758"/>
                  </a:cubicBezTo>
                  <a:lnTo>
                    <a:pt x="61041" y="439758"/>
                  </a:lnTo>
                  <a:cubicBezTo>
                    <a:pt x="44852" y="439758"/>
                    <a:pt x="29326" y="433327"/>
                    <a:pt x="17879" y="421879"/>
                  </a:cubicBezTo>
                  <a:cubicBezTo>
                    <a:pt x="6431" y="410432"/>
                    <a:pt x="0" y="394905"/>
                    <a:pt x="0" y="378716"/>
                  </a:cubicBezTo>
                  <a:lnTo>
                    <a:pt x="0" y="61041"/>
                  </a:lnTo>
                  <a:cubicBezTo>
                    <a:pt x="0" y="44852"/>
                    <a:pt x="6431" y="29326"/>
                    <a:pt x="17879" y="17879"/>
                  </a:cubicBezTo>
                  <a:cubicBezTo>
                    <a:pt x="29326" y="6431"/>
                    <a:pt x="44852" y="0"/>
                    <a:pt x="61041" y="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261879" y="3677037"/>
            <a:ext cx="3701111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FFFFFF"/>
                </a:solidFill>
                <a:latin typeface="Glacial Indifference Bold"/>
              </a:rPr>
              <a:t>Approval of Agenda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21131" y="4986940"/>
            <a:ext cx="297284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Open Sans Bold"/>
              </a:rPr>
              <a:t>Chair / Team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539175" y="3720852"/>
            <a:ext cx="3273316" cy="128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Glacial Indifference Bold"/>
              </a:rPr>
              <a:t>Nomination for Parent Seat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52717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152282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233350" y="6274085"/>
            <a:ext cx="3701111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 Bold"/>
              </a:rPr>
              <a:t>Approval of Meeting Minutes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21131" y="7509160"/>
            <a:ext cx="297284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Open Sans Bold"/>
              </a:rPr>
              <a:t>Chair /Team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3243666" y="6054023"/>
            <a:ext cx="3804913" cy="2199084"/>
            <a:chOff x="0" y="0"/>
            <a:chExt cx="775910" cy="4484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75910" cy="448445"/>
            </a:xfrm>
            <a:custGeom>
              <a:avLst/>
              <a:gdLst/>
              <a:ahLst/>
              <a:cxnLst/>
              <a:rect l="l" t="t" r="r" b="b"/>
              <a:pathLst>
                <a:path w="775910" h="448445">
                  <a:moveTo>
                    <a:pt x="61041" y="0"/>
                  </a:moveTo>
                  <a:lnTo>
                    <a:pt x="714869" y="0"/>
                  </a:lnTo>
                  <a:cubicBezTo>
                    <a:pt x="731058" y="0"/>
                    <a:pt x="746584" y="6431"/>
                    <a:pt x="758032" y="17879"/>
                  </a:cubicBezTo>
                  <a:cubicBezTo>
                    <a:pt x="769479" y="29326"/>
                    <a:pt x="775910" y="44852"/>
                    <a:pt x="775910" y="61041"/>
                  </a:cubicBezTo>
                  <a:lnTo>
                    <a:pt x="775910" y="387403"/>
                  </a:lnTo>
                  <a:cubicBezTo>
                    <a:pt x="775910" y="403592"/>
                    <a:pt x="769479" y="419118"/>
                    <a:pt x="758032" y="430566"/>
                  </a:cubicBezTo>
                  <a:cubicBezTo>
                    <a:pt x="746584" y="442013"/>
                    <a:pt x="731058" y="448445"/>
                    <a:pt x="714869" y="448445"/>
                  </a:cubicBezTo>
                  <a:lnTo>
                    <a:pt x="61041" y="448445"/>
                  </a:lnTo>
                  <a:cubicBezTo>
                    <a:pt x="44852" y="448445"/>
                    <a:pt x="29326" y="442013"/>
                    <a:pt x="17879" y="430566"/>
                  </a:cubicBezTo>
                  <a:cubicBezTo>
                    <a:pt x="6431" y="419118"/>
                    <a:pt x="0" y="403592"/>
                    <a:pt x="0" y="387403"/>
                  </a:cubicBezTo>
                  <a:lnTo>
                    <a:pt x="0" y="61041"/>
                  </a:lnTo>
                  <a:cubicBezTo>
                    <a:pt x="0" y="44852"/>
                    <a:pt x="6431" y="29326"/>
                    <a:pt x="17879" y="17879"/>
                  </a:cubicBezTo>
                  <a:cubicBezTo>
                    <a:pt x="29326" y="6431"/>
                    <a:pt x="44852" y="0"/>
                    <a:pt x="61041" y="0"/>
                  </a:cubicBezTo>
                  <a:close/>
                </a:path>
              </a:pathLst>
            </a:custGeom>
            <a:solidFill>
              <a:srgbClr val="EFCA1A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3457745" y="5086350"/>
            <a:ext cx="297284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Open Sans Bold"/>
              </a:rPr>
              <a:t>Chair / Team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48441" y="6114343"/>
            <a:ext cx="3701111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Glacial Indifference Bold"/>
              </a:rPr>
              <a:t>Approval of Nominee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434166" y="7495468"/>
            <a:ext cx="297284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Open Sans Bold"/>
              </a:rPr>
              <a:t>Chair / Team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921926" y="1028700"/>
            <a:ext cx="9144593" cy="9108872"/>
            <a:chOff x="0" y="0"/>
            <a:chExt cx="6502400" cy="6477000"/>
          </a:xfrm>
        </p:grpSpPr>
        <p:sp>
          <p:nvSpPr>
            <p:cNvPr id="3" name="Freeform 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30079" r="-4156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805259" y="6749693"/>
            <a:ext cx="2677482" cy="26774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473991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9" y="0"/>
                </a:lnTo>
                <a:lnTo>
                  <a:pt x="1284469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58323" y="37571"/>
            <a:ext cx="1982257" cy="1982257"/>
          </a:xfrm>
          <a:custGeom>
            <a:avLst/>
            <a:gdLst/>
            <a:ahLst/>
            <a:cxnLst/>
            <a:rect l="l" t="t" r="r" b="b"/>
            <a:pathLst>
              <a:path w="1982257" h="1982257">
                <a:moveTo>
                  <a:pt x="0" y="0"/>
                </a:moveTo>
                <a:lnTo>
                  <a:pt x="1982258" y="0"/>
                </a:lnTo>
                <a:lnTo>
                  <a:pt x="1982258" y="1982258"/>
                </a:lnTo>
                <a:lnTo>
                  <a:pt x="0" y="19822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74685" y="6886029"/>
            <a:ext cx="1683367" cy="2404810"/>
          </a:xfrm>
          <a:custGeom>
            <a:avLst/>
            <a:gdLst/>
            <a:ahLst/>
            <a:cxnLst/>
            <a:rect l="l" t="t" r="r" b="b"/>
            <a:pathLst>
              <a:path w="1683367" h="2404810">
                <a:moveTo>
                  <a:pt x="0" y="0"/>
                </a:moveTo>
                <a:lnTo>
                  <a:pt x="1683367" y="0"/>
                </a:lnTo>
                <a:lnTo>
                  <a:pt x="1683367" y="2404810"/>
                </a:lnTo>
                <a:lnTo>
                  <a:pt x="0" y="2404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2767846"/>
            <a:ext cx="9588408" cy="4155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58"/>
              </a:lnSpc>
              <a:spcBef>
                <a:spcPct val="0"/>
              </a:spcBef>
            </a:pPr>
            <a:r>
              <a:rPr lang="en-US" sz="11898">
                <a:solidFill>
                  <a:srgbClr val="2F469B"/>
                </a:solidFill>
                <a:latin typeface="Glacial Indifference Bold"/>
              </a:rPr>
              <a:t>DISCUSSION ITEMS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52717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152282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50" y="0"/>
            <a:ext cx="18520858" cy="10649015"/>
          </a:xfrm>
          <a:custGeom>
            <a:avLst/>
            <a:gdLst/>
            <a:ahLst/>
            <a:cxnLst/>
            <a:rect l="l" t="t" r="r" b="b"/>
            <a:pathLst>
              <a:path w="18520858" h="10649015">
                <a:moveTo>
                  <a:pt x="0" y="0"/>
                </a:moveTo>
                <a:lnTo>
                  <a:pt x="18520858" y="0"/>
                </a:lnTo>
                <a:lnTo>
                  <a:pt x="18520858" y="10649015"/>
                </a:lnTo>
                <a:lnTo>
                  <a:pt x="0" y="106490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78519" y="4384839"/>
            <a:ext cx="3086100" cy="5193088"/>
            <a:chOff x="0" y="0"/>
            <a:chExt cx="812800" cy="13677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367727"/>
            </a:xfrm>
            <a:custGeom>
              <a:avLst/>
              <a:gdLst/>
              <a:ahLst/>
              <a:cxnLst/>
              <a:rect l="l" t="t" r="r" b="b"/>
              <a:pathLst>
                <a:path w="812800" h="1367727">
                  <a:moveTo>
                    <a:pt x="75259" y="0"/>
                  </a:moveTo>
                  <a:lnTo>
                    <a:pt x="737541" y="0"/>
                  </a:lnTo>
                  <a:cubicBezTo>
                    <a:pt x="779105" y="0"/>
                    <a:pt x="812800" y="33695"/>
                    <a:pt x="812800" y="75259"/>
                  </a:cubicBezTo>
                  <a:lnTo>
                    <a:pt x="812800" y="1292468"/>
                  </a:lnTo>
                  <a:cubicBezTo>
                    <a:pt x="812800" y="1334032"/>
                    <a:pt x="779105" y="1367727"/>
                    <a:pt x="737541" y="1367727"/>
                  </a:cubicBezTo>
                  <a:lnTo>
                    <a:pt x="75259" y="1367727"/>
                  </a:lnTo>
                  <a:cubicBezTo>
                    <a:pt x="33695" y="1367727"/>
                    <a:pt x="0" y="1334032"/>
                    <a:pt x="0" y="1292468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841737" y="1028700"/>
            <a:ext cx="5828213" cy="8742319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36022" r="-39206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1015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19405" y="2461446"/>
            <a:ext cx="10048673" cy="7309573"/>
          </a:xfrm>
          <a:custGeom>
            <a:avLst/>
            <a:gdLst/>
            <a:ahLst/>
            <a:cxnLst/>
            <a:rect l="l" t="t" r="r" b="b"/>
            <a:pathLst>
              <a:path w="10048673" h="7309573">
                <a:moveTo>
                  <a:pt x="0" y="0"/>
                </a:moveTo>
                <a:lnTo>
                  <a:pt x="10048673" y="0"/>
                </a:lnTo>
                <a:lnTo>
                  <a:pt x="10048673" y="7309573"/>
                </a:lnTo>
                <a:lnTo>
                  <a:pt x="0" y="73095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919405" y="690888"/>
            <a:ext cx="1036859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2021-2025 Strategic Plan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08880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19405" y="1668279"/>
            <a:ext cx="7435724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E82127"/>
                </a:solidFill>
                <a:latin typeface="Glacial Indifference Bold"/>
              </a:rPr>
              <a:t>Priority Rank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78519" y="4384839"/>
            <a:ext cx="3086100" cy="5193088"/>
            <a:chOff x="0" y="0"/>
            <a:chExt cx="812800" cy="13677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367727"/>
            </a:xfrm>
            <a:custGeom>
              <a:avLst/>
              <a:gdLst/>
              <a:ahLst/>
              <a:cxnLst/>
              <a:rect l="l" t="t" r="r" b="b"/>
              <a:pathLst>
                <a:path w="812800" h="1367727">
                  <a:moveTo>
                    <a:pt x="75259" y="0"/>
                  </a:moveTo>
                  <a:lnTo>
                    <a:pt x="737541" y="0"/>
                  </a:lnTo>
                  <a:cubicBezTo>
                    <a:pt x="779105" y="0"/>
                    <a:pt x="812800" y="33695"/>
                    <a:pt x="812800" y="75259"/>
                  </a:cubicBezTo>
                  <a:lnTo>
                    <a:pt x="812800" y="1292468"/>
                  </a:lnTo>
                  <a:cubicBezTo>
                    <a:pt x="812800" y="1334032"/>
                    <a:pt x="779105" y="1367727"/>
                    <a:pt x="737541" y="1367727"/>
                  </a:cubicBezTo>
                  <a:lnTo>
                    <a:pt x="75259" y="1367727"/>
                  </a:lnTo>
                  <a:cubicBezTo>
                    <a:pt x="33695" y="1367727"/>
                    <a:pt x="0" y="1334032"/>
                    <a:pt x="0" y="1292468"/>
                  </a:cubicBezTo>
                  <a:lnTo>
                    <a:pt x="0" y="75259"/>
                  </a:lnTo>
                  <a:cubicBezTo>
                    <a:pt x="0" y="33695"/>
                    <a:pt x="33695" y="0"/>
                    <a:pt x="75259" y="0"/>
                  </a:cubicBezTo>
                  <a:close/>
                </a:path>
              </a:pathLst>
            </a:custGeom>
            <a:solidFill>
              <a:srgbClr val="2F469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841737" y="1028700"/>
            <a:ext cx="5828213" cy="8742319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54331" r="-3070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21015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67615" y="2669849"/>
            <a:ext cx="9808129" cy="3728327"/>
          </a:xfrm>
          <a:custGeom>
            <a:avLst/>
            <a:gdLst/>
            <a:ahLst/>
            <a:cxnLst/>
            <a:rect l="l" t="t" r="r" b="b"/>
            <a:pathLst>
              <a:path w="9808129" h="3728327">
                <a:moveTo>
                  <a:pt x="0" y="0"/>
                </a:moveTo>
                <a:lnTo>
                  <a:pt x="9808129" y="0"/>
                </a:lnTo>
                <a:lnTo>
                  <a:pt x="9808129" y="3728327"/>
                </a:lnTo>
                <a:lnTo>
                  <a:pt x="0" y="37283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919405" y="690888"/>
            <a:ext cx="1036859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999">
                <a:solidFill>
                  <a:srgbClr val="2F469B"/>
                </a:solidFill>
                <a:latin typeface="Glacial Indifference Bold"/>
              </a:rPr>
              <a:t>2021-2025 Strategic Plan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08880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919405" y="1668279"/>
            <a:ext cx="7435724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E82127"/>
                </a:solidFill>
                <a:latin typeface="Glacial Indifference Bold"/>
              </a:rPr>
              <a:t>Priority Rank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29448" y="1273438"/>
            <a:ext cx="18758865" cy="2667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96"/>
              </a:lnSpc>
            </a:pPr>
            <a:r>
              <a:rPr lang="en-US" sz="8830">
                <a:solidFill>
                  <a:srgbClr val="2F469B"/>
                </a:solidFill>
                <a:latin typeface="Glacial Indifference Bold"/>
              </a:rPr>
              <a:t>Continuous Improvement </a:t>
            </a:r>
          </a:p>
          <a:p>
            <a:pPr>
              <a:lnSpc>
                <a:spcPts val="10596"/>
              </a:lnSpc>
            </a:pPr>
            <a:r>
              <a:rPr lang="en-US" sz="8830">
                <a:solidFill>
                  <a:srgbClr val="2F469B"/>
                </a:solidFill>
                <a:latin typeface="Glacial Indifference Bold"/>
              </a:rPr>
              <a:t>&amp; Strategic Plan  </a:t>
            </a:r>
          </a:p>
        </p:txBody>
      </p:sp>
      <p:sp>
        <p:nvSpPr>
          <p:cNvPr id="3" name="Freeform 3"/>
          <p:cNvSpPr/>
          <p:nvPr/>
        </p:nvSpPr>
        <p:spPr>
          <a:xfrm>
            <a:off x="210154" y="312921"/>
            <a:ext cx="1431557" cy="1431557"/>
          </a:xfrm>
          <a:custGeom>
            <a:avLst/>
            <a:gdLst/>
            <a:ahLst/>
            <a:cxnLst/>
            <a:rect l="l" t="t" r="r" b="b"/>
            <a:pathLst>
              <a:path w="1431557" h="1431557">
                <a:moveTo>
                  <a:pt x="0" y="0"/>
                </a:moveTo>
                <a:lnTo>
                  <a:pt x="1431558" y="0"/>
                </a:lnTo>
                <a:lnTo>
                  <a:pt x="1431558" y="1431558"/>
                </a:lnTo>
                <a:lnTo>
                  <a:pt x="0" y="143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51070" y="451768"/>
            <a:ext cx="1284469" cy="176614"/>
          </a:xfrm>
          <a:custGeom>
            <a:avLst/>
            <a:gdLst/>
            <a:ahLst/>
            <a:cxnLst/>
            <a:rect l="l" t="t" r="r" b="b"/>
            <a:pathLst>
              <a:path w="1284469" h="176614">
                <a:moveTo>
                  <a:pt x="0" y="0"/>
                </a:moveTo>
                <a:lnTo>
                  <a:pt x="1284468" y="0"/>
                </a:lnTo>
                <a:lnTo>
                  <a:pt x="1284468" y="176614"/>
                </a:lnTo>
                <a:lnTo>
                  <a:pt x="0" y="176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0623" y="4521964"/>
            <a:ext cx="17146753" cy="3863362"/>
          </a:xfrm>
          <a:custGeom>
            <a:avLst/>
            <a:gdLst/>
            <a:ahLst/>
            <a:cxnLst/>
            <a:rect l="l" t="t" r="r" b="b"/>
            <a:pathLst>
              <a:path w="17146753" h="3863362">
                <a:moveTo>
                  <a:pt x="0" y="0"/>
                </a:moveTo>
                <a:lnTo>
                  <a:pt x="17146754" y="0"/>
                </a:lnTo>
                <a:lnTo>
                  <a:pt x="17146754" y="3863363"/>
                </a:lnTo>
                <a:lnTo>
                  <a:pt x="0" y="38633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41712" y="332113"/>
            <a:ext cx="5254835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TUSKEGEE AIRMEN GLOBAL ACADEMY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08880" y="332113"/>
            <a:ext cx="5073998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E82127"/>
                </a:solidFill>
                <a:latin typeface="Glacial Indifference Bold"/>
              </a:rPr>
              <a:t>“CONTINUING A  LEGACY OF EXCELLENCE”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700</Words>
  <Application>Microsoft Macintosh PowerPoint</Application>
  <PresentationFormat>Custom</PresentationFormat>
  <Paragraphs>168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League Spartan</vt:lpstr>
      <vt:lpstr>Open Sans</vt:lpstr>
      <vt:lpstr>Calibri</vt:lpstr>
      <vt:lpstr>Glacial Indifference Bold</vt:lpstr>
      <vt:lpstr>Open Sans Bold</vt:lpstr>
      <vt:lpstr>Open Sans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Team Meeting #1- 09/20/23</dc:title>
  <cp:lastModifiedBy>Sithole, Melanie</cp:lastModifiedBy>
  <cp:revision>2</cp:revision>
  <dcterms:created xsi:type="dcterms:W3CDTF">2006-08-16T00:00:00Z</dcterms:created>
  <dcterms:modified xsi:type="dcterms:W3CDTF">2023-09-20T19:36:26Z</dcterms:modified>
  <dc:identifier>DAFuPRD550c</dc:identifier>
</cp:coreProperties>
</file>